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71" r:id="rId5"/>
    <p:sldId id="277" r:id="rId6"/>
    <p:sldId id="260" r:id="rId7"/>
    <p:sldId id="261" r:id="rId8"/>
    <p:sldId id="267" r:id="rId9"/>
    <p:sldId id="278" r:id="rId10"/>
    <p:sldId id="272" r:id="rId11"/>
    <p:sldId id="274" r:id="rId12"/>
    <p:sldId id="273" r:id="rId13"/>
    <p:sldId id="268" r:id="rId14"/>
    <p:sldId id="262" r:id="rId15"/>
    <p:sldId id="263" r:id="rId16"/>
    <p:sldId id="275" r:id="rId17"/>
    <p:sldId id="270" r:id="rId18"/>
    <p:sldId id="276" r:id="rId19"/>
    <p:sldId id="269" r:id="rId20"/>
    <p:sldId id="266" r:id="rId21"/>
    <p:sldId id="265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711A"/>
    <a:srgbClr val="DD721A"/>
    <a:srgbClr val="D56E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9260" autoAdjust="0"/>
  </p:normalViewPr>
  <p:slideViewPr>
    <p:cSldViewPr snapToGrid="0" snapToObjects="1">
      <p:cViewPr varScale="1">
        <p:scale>
          <a:sx n="108" d="100"/>
          <a:sy n="108" d="100"/>
        </p:scale>
        <p:origin x="-246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91560-9269-8B41-82A4-B3366D989028}" type="datetimeFigureOut">
              <a:rPr lang="en-US" smtClean="0"/>
              <a:t>6/30/15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8BDEEB-EFA9-A442-B863-1952BD8D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488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Relationship Id="rId3" Type="http://schemas.openxmlformats.org/officeDocument/2006/relationships/hyperlink" Target="http://stash.vm.wtf.nap/projects/TEST/repos/napg_fulcrum/browse/lib/fulcrum/page/marketing/voucher/create_voucher.rb" TargetMode="Externa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Our 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:nth-child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selector, in "Plain English," means select an element if: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a paragraph element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the second child of a parent</a:t>
            </a:r>
          </a:p>
          <a:p>
            <a:endParaRPr lang="en-US" sz="1200" b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Our 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:nth-of-type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selector, in "Plain English," means: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the second paragraph child of a parent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BDEEB-EFA9-A442-B863-1952BD8DB7A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62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Our 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:nth-child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selector, in "Plain English," means select an element if: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a paragraph element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the second child of a parent</a:t>
            </a:r>
          </a:p>
          <a:p>
            <a:endParaRPr lang="en-US" sz="1200" b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Our 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:nth-of-type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selector, in "Plain English," means: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the second paragraph child of a parent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BDEEB-EFA9-A442-B863-1952BD8DB7A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695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3"/>
              </a:rPr>
              <a:t>http://stash.vm.wtf.nap/projects/TEST/repos/napg_fulcrum/browse/lib/fulcrum/page/marketing/voucher/create_voucher.rb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stackoverflow.com</a:t>
            </a:r>
            <a:r>
              <a:rPr lang="en-US" dirty="0" smtClean="0"/>
              <a:t>/questions/10825804/site-prism-capybara-selector-with-variable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BDEEB-EFA9-A442-B863-1952BD8DB7A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858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BDEEB-EFA9-A442-B863-1952BD8DB7A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48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3124200"/>
            <a:ext cx="6477000" cy="1914144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5056632"/>
            <a:ext cx="6477000" cy="1174088"/>
          </a:xfrm>
        </p:spPr>
        <p:txBody>
          <a:bodyPr vert="horz" lIns="91440" tIns="0" rIns="45720" bIns="0" rtlCol="0">
            <a:normAutofit/>
          </a:bodyPr>
          <a:lstStyle>
            <a:lvl1pPr marL="0" indent="0" algn="l" defTabSz="914400" rtl="0" eaLnBrk="1" latinLnBrk="0" hangingPunct="1">
              <a:lnSpc>
                <a:spcPts val="2600"/>
              </a:lnSpc>
              <a:spcBef>
                <a:spcPts val="0"/>
              </a:spcBef>
              <a:buSzPct val="90000"/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00216"/>
            <a:ext cx="19842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352" y="6300216"/>
            <a:ext cx="38130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300216"/>
            <a:ext cx="685800" cy="274320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tabLst/>
              <a:defRPr sz="1800"/>
            </a:lvl6pPr>
            <a:lvl7pPr marL="2290763" indent="-344488">
              <a:tabLst/>
              <a:defRPr sz="1800"/>
            </a:lvl7pPr>
            <a:lvl8pPr marL="2290763" indent="-344488">
              <a:tabLst/>
              <a:defRPr sz="1800"/>
            </a:lvl8pPr>
            <a:lvl9pPr marL="2290763" indent="-344488">
              <a:tabLst/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90048"/>
            <a:ext cx="356393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0" y="368490"/>
            <a:ext cx="3566160" cy="562749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 marL="2290763" indent="-344488">
              <a:defRPr sz="2000"/>
            </a:lvl7pPr>
            <a:lvl8pPr marL="2290763" indent="-344488">
              <a:defRPr sz="2000"/>
            </a:lvl8pPr>
            <a:lvl9pPr marL="2290763" indent="-344488"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398" y="2866030"/>
            <a:ext cx="3563938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7546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7544" y="2699982"/>
            <a:ext cx="3566160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grpSp>
        <p:nvGrpSpPr>
          <p:cNvPr id="3" name="Group 7"/>
          <p:cNvGrpSpPr/>
          <p:nvPr/>
        </p:nvGrpSpPr>
        <p:grpSpPr>
          <a:xfrm rot="21421631">
            <a:off x="629028" y="505650"/>
            <a:ext cx="3850925" cy="5516274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 rot="21421631">
            <a:off x="808793" y="667560"/>
            <a:ext cx="3468664" cy="512472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3"/>
          <p:cNvGrpSpPr/>
          <p:nvPr/>
        </p:nvGrpSpPr>
        <p:grpSpPr>
          <a:xfrm rot="21214351">
            <a:off x="313409" y="3520798"/>
            <a:ext cx="4088024" cy="302602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6"/>
          </p:nvPr>
        </p:nvSpPr>
        <p:spPr>
          <a:xfrm rot="21214351">
            <a:off x="491057" y="3682579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232774">
            <a:off x="169481" y="241256"/>
            <a:ext cx="4088024" cy="3026020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347129" y="403037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434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3432" y="2699982"/>
            <a:ext cx="3566160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32774">
            <a:off x="2059282" y="379100"/>
            <a:ext cx="5031327" cy="3443312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8736"/>
            <a:ext cx="7315200" cy="98797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2248157" y="564564"/>
            <a:ext cx="4653577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13"/>
          <p:cNvGrpSpPr/>
          <p:nvPr/>
        </p:nvGrpSpPr>
        <p:grpSpPr>
          <a:xfrm rot="21420000">
            <a:off x="113687" y="116368"/>
            <a:ext cx="3969060" cy="370536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7"/>
          </p:nvPr>
        </p:nvSpPr>
        <p:spPr>
          <a:xfrm rot="21420000">
            <a:off x="299151" y="304998"/>
            <a:ext cx="3598455" cy="3334235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360000">
            <a:off x="4165479" y="323141"/>
            <a:ext cx="4792693" cy="3443312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6"/>
          </p:nvPr>
        </p:nvSpPr>
        <p:spPr>
          <a:xfrm rot="360000">
            <a:off x="4336486" y="507668"/>
            <a:ext cx="4432860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6106"/>
            <a:ext cx="7315200" cy="99060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51682" y="450851"/>
            <a:ext cx="846083" cy="5357812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450851"/>
            <a:ext cx="5943600" cy="535781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Watermark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22215" y="3200400"/>
            <a:ext cx="8021782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0813" y="3833095"/>
            <a:ext cx="4724400" cy="1209964"/>
          </a:xfrm>
        </p:spPr>
        <p:txBody>
          <a:bodyPr lIns="45720" tIns="0" rIns="45720" bIns="0" anchor="b" anchorCtr="0">
            <a:noAutofit/>
          </a:bodyPr>
          <a:lstStyle>
            <a:lvl1pPr algn="l">
              <a:lnSpc>
                <a:spcPts val="5000"/>
              </a:lnSpc>
              <a:defRPr sz="460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0813" y="5056909"/>
            <a:ext cx="4724400" cy="1156586"/>
          </a:xfrm>
        </p:spPr>
        <p:txBody>
          <a:bodyPr lIns="91440" tIns="0" rIns="45720" bIns="0">
            <a:normAutofit/>
          </a:bodyPr>
          <a:lstStyle>
            <a:lvl1pPr marL="0" indent="0" algn="l">
              <a:lnSpc>
                <a:spcPts val="2600"/>
              </a:lnSpc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98744"/>
            <a:ext cx="1981200" cy="273050"/>
          </a:xfrm>
        </p:spPr>
        <p:txBody>
          <a:bodyPr/>
          <a:lstStyle>
            <a:lvl1pPr algn="l">
              <a:defRPr sz="1100">
                <a:latin typeface="Rockwell" pitchFamily="18" charset="0"/>
              </a:defRPr>
            </a:lvl1pPr>
          </a:lstStyle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400" y="6298744"/>
            <a:ext cx="3810000" cy="27305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856" y="6312392"/>
            <a:ext cx="685800" cy="265089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4560"/>
            <a:ext cx="7772400" cy="1362075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57016"/>
            <a:ext cx="7772400" cy="987552"/>
          </a:xfrm>
        </p:spPr>
        <p:txBody>
          <a:bodyPr vert="horz" lIns="91440" tIns="0" rIns="45720" bIns="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SzPct val="90000"/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Watermar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12693" y="1689847"/>
            <a:ext cx="8431303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196353"/>
            <a:ext cx="5334000" cy="1362075"/>
          </a:xfrm>
        </p:spPr>
        <p:txBody>
          <a:bodyPr lIns="45720" tIns="0" rIns="45720" bIns="0" anchor="b" anchorCtr="0"/>
          <a:lstStyle>
            <a:lvl1pPr algn="l">
              <a:lnSpc>
                <a:spcPts val="5000"/>
              </a:lnSpc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60618"/>
            <a:ext cx="5334000" cy="983087"/>
          </a:xfrm>
        </p:spPr>
        <p:txBody>
          <a:bodyPr tIns="0" rIns="45720" bIns="0" anchor="t" anchorCtr="0"/>
          <a:lstStyle>
            <a:lvl1pPr marL="0" indent="0"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775" y="4069804"/>
            <a:ext cx="553878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1240000">
            <a:off x="654352" y="445180"/>
            <a:ext cx="5416247" cy="3630168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1240000">
            <a:off x="857677" y="632632"/>
            <a:ext cx="5009597" cy="325526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58117" y="5230906"/>
            <a:ext cx="5532958" cy="865093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326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7367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290763" indent="-344488">
              <a:defRPr sz="1600"/>
            </a:lvl6pPr>
            <a:lvl7pPr marL="2290763" indent="-344488">
              <a:defRPr sz="1600"/>
            </a:lvl7pPr>
            <a:lvl8pPr marL="2290763" indent="-344488">
              <a:defRPr sz="1600"/>
            </a:lvl8pPr>
            <a:lvl9pPr marL="229076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0247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6514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290763" indent="-344488">
              <a:defRPr sz="1600"/>
            </a:lvl6pPr>
            <a:lvl7pPr marL="2290763" indent="-344488">
              <a:defRPr sz="1600"/>
            </a:lvl7pPr>
            <a:lvl8pPr marL="2290763" indent="-344488">
              <a:defRPr sz="1600"/>
            </a:lvl8pPr>
            <a:lvl9pPr marL="229076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3" name="Picture 12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  <p:pic>
        <p:nvPicPr>
          <p:cNvPr id="12" name="Picture 11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4" name="Picture 13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6.png"/><Relationship Id="rId23" Type="http://schemas.openxmlformats.org/officeDocument/2006/relationships/image" Target="../media/image7.png"/><Relationship Id="rId24" Type="http://schemas.openxmlformats.org/officeDocument/2006/relationships/image" Target="../media/image8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503238"/>
            <a:ext cx="7313613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35138"/>
            <a:ext cx="7313613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63438" y="6314461"/>
            <a:ext cx="1295400" cy="265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2DF66AD8-BC4A-4004-9882-414398D930C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2607" y="6305797"/>
            <a:ext cx="3717967" cy="259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21388" y="5476097"/>
            <a:ext cx="1483056" cy="851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3550" indent="-463550" algn="l" defTabSz="914400" rtl="0" eaLnBrk="1" latinLnBrk="0" hangingPunct="1">
        <a:spcBef>
          <a:spcPts val="2000"/>
        </a:spcBef>
        <a:buSzPct val="90000"/>
        <a:buFontTx/>
        <a:buBlip>
          <a:blip r:embed="rId22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SzPct val="90000"/>
        <a:buFontTx/>
        <a:buBlip>
          <a:blip r:embed="rId23"/>
        </a:buBlip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7025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938338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ct val="20000"/>
        </a:spcBef>
        <a:buSzPct val="90000"/>
        <a:buFontTx/>
        <a:buBlip>
          <a:blip r:embed="rId22"/>
        </a:buBlip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ct val="20000"/>
        </a:spcBef>
        <a:buSzPct val="90000"/>
        <a:buFontTx/>
        <a:buBlip>
          <a:blip r:embed="rId24"/>
        </a:buBlip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ct val="20000"/>
        </a:spcBef>
        <a:buSzPct val="90000"/>
        <a:buFontTx/>
        <a:buBlip>
          <a:blip r:embed="rId22"/>
        </a:buBlip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ct val="20000"/>
        </a:spcBef>
        <a:buSzPct val="90000"/>
        <a:buFontTx/>
        <a:buBlip>
          <a:blip r:embed="rId23"/>
        </a:buBlip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-449759" y="-167026"/>
            <a:ext cx="10426756" cy="70250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naked page objects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5056632"/>
            <a:ext cx="5396421" cy="1174088"/>
          </a:xfrm>
        </p:spPr>
        <p:txBody>
          <a:bodyPr/>
          <a:lstStyle/>
          <a:p>
            <a:r>
              <a:rPr lang="en-US" dirty="0" smtClean="0"/>
              <a:t>and their offspring</a:t>
            </a:r>
          </a:p>
          <a:p>
            <a:endParaRPr lang="en-US" dirty="0"/>
          </a:p>
          <a:p>
            <a:pPr algn="r"/>
            <a:r>
              <a:rPr lang="en-US" dirty="0" err="1" smtClean="0"/>
              <a:t>Daryn</a:t>
            </a:r>
            <a:r>
              <a:rPr lang="en-US" dirty="0" smtClean="0"/>
              <a:t> Holmes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108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34067" y="2063854"/>
            <a:ext cx="3439335" cy="72763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Capybara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634068" y="2983581"/>
            <a:ext cx="3439335" cy="72763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Selenium </a:t>
            </a:r>
            <a:r>
              <a:rPr lang="en-US" dirty="0" err="1" smtClean="0"/>
              <a:t>WebDriver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634069" y="3962845"/>
            <a:ext cx="932312" cy="72763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Firefox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924096" y="3962845"/>
            <a:ext cx="932312" cy="72763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Chrome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141091" y="3962845"/>
            <a:ext cx="932312" cy="72763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634069" y="4975182"/>
            <a:ext cx="932312" cy="727639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Firefox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924096" y="4975182"/>
            <a:ext cx="932312" cy="727639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Chrome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141091" y="4975182"/>
            <a:ext cx="932312" cy="727639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634067" y="5986748"/>
            <a:ext cx="3439335" cy="72763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Application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634066" y="194148"/>
            <a:ext cx="3439335" cy="7276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634067" y="1113875"/>
            <a:ext cx="3439335" cy="7276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Page Objects</a:t>
            </a:r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 rot="16200000">
            <a:off x="-2548469" y="2994820"/>
            <a:ext cx="6858001" cy="868362"/>
          </a:xfrm>
        </p:spPr>
        <p:txBody>
          <a:bodyPr/>
          <a:lstStyle/>
          <a:p>
            <a:r>
              <a:rPr lang="en-US" dirty="0" smtClean="0"/>
              <a:t>Unofficial Mental Modal</a:t>
            </a:r>
            <a:br>
              <a:rPr lang="en-US" dirty="0" smtClean="0"/>
            </a:br>
            <a:r>
              <a:rPr lang="en-US" sz="2800" dirty="0" smtClean="0"/>
              <a:t>Capybara with Selenium </a:t>
            </a:r>
            <a:r>
              <a:rPr lang="en-US" sz="2800" dirty="0" err="1" smtClean="0"/>
              <a:t>WebDriver</a:t>
            </a:r>
            <a:endParaRPr lang="en-US" sz="2800" dirty="0"/>
          </a:p>
        </p:txBody>
      </p:sp>
      <p:sp>
        <p:nvSpPr>
          <p:cNvPr id="19" name="Right Brace 18"/>
          <p:cNvSpPr/>
          <p:nvPr/>
        </p:nvSpPr>
        <p:spPr>
          <a:xfrm>
            <a:off x="6296628" y="3962845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>
            <a:off x="6303518" y="4975182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6719931" y="4140928"/>
            <a:ext cx="218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Remote Drivers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719931" y="5140036"/>
            <a:ext cx="218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Browsers</a:t>
            </a:r>
            <a:endParaRPr lang="en-US" dirty="0"/>
          </a:p>
        </p:txBody>
      </p:sp>
      <p:sp>
        <p:nvSpPr>
          <p:cNvPr id="23" name="Right Brace 22"/>
          <p:cNvSpPr/>
          <p:nvPr/>
        </p:nvSpPr>
        <p:spPr>
          <a:xfrm>
            <a:off x="6316748" y="3003925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740051" y="3182008"/>
            <a:ext cx="218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Ruby bindings</a:t>
            </a:r>
            <a:endParaRPr lang="en-US" dirty="0"/>
          </a:p>
        </p:txBody>
      </p:sp>
      <p:sp>
        <p:nvSpPr>
          <p:cNvPr id="25" name="Right Brace 24"/>
          <p:cNvSpPr/>
          <p:nvPr/>
        </p:nvSpPr>
        <p:spPr>
          <a:xfrm>
            <a:off x="6296628" y="2063854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719930" y="2236335"/>
            <a:ext cx="259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Common </a:t>
            </a:r>
            <a:r>
              <a:rPr lang="en-US" dirty="0"/>
              <a:t>High level API</a:t>
            </a:r>
            <a:endParaRPr lang="en-US" dirty="0"/>
          </a:p>
        </p:txBody>
      </p:sp>
      <p:sp>
        <p:nvSpPr>
          <p:cNvPr id="27" name="Right Brace 26"/>
          <p:cNvSpPr/>
          <p:nvPr/>
        </p:nvSpPr>
        <p:spPr>
          <a:xfrm>
            <a:off x="6316748" y="194148"/>
            <a:ext cx="291020" cy="1647365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6740051" y="819623"/>
            <a:ext cx="259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Custom Test Code</a:t>
            </a:r>
            <a:endParaRPr lang="en-US" dirty="0"/>
          </a:p>
        </p:txBody>
      </p:sp>
      <p:sp>
        <p:nvSpPr>
          <p:cNvPr id="29" name="Right Brace 28"/>
          <p:cNvSpPr/>
          <p:nvPr/>
        </p:nvSpPr>
        <p:spPr>
          <a:xfrm>
            <a:off x="6316748" y="5986748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733161" y="6151602"/>
            <a:ext cx="218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System Under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90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34067" y="2063854"/>
            <a:ext cx="3439335" cy="72763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Capybara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634068" y="2983581"/>
            <a:ext cx="3439335" cy="72763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Selenium </a:t>
            </a:r>
            <a:r>
              <a:rPr lang="en-US" dirty="0" err="1" smtClean="0"/>
              <a:t>WebDriver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634069" y="3962845"/>
            <a:ext cx="932312" cy="72763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Firefox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924096" y="3962845"/>
            <a:ext cx="932312" cy="72763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Chrome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141091" y="3962845"/>
            <a:ext cx="932312" cy="72763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634069" y="4975182"/>
            <a:ext cx="932312" cy="727639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Firefox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924096" y="4975182"/>
            <a:ext cx="932312" cy="727639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Chrome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141091" y="4975182"/>
            <a:ext cx="932312" cy="727639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634067" y="5986748"/>
            <a:ext cx="3439335" cy="72763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Application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634066" y="194148"/>
            <a:ext cx="3439335" cy="7276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634067" y="1113875"/>
            <a:ext cx="3439335" cy="7276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Page Objects</a:t>
            </a:r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 rot="16200000">
            <a:off x="-2548469" y="2994820"/>
            <a:ext cx="6858001" cy="868362"/>
          </a:xfrm>
        </p:spPr>
        <p:txBody>
          <a:bodyPr/>
          <a:lstStyle/>
          <a:p>
            <a:r>
              <a:rPr lang="en-US" dirty="0" smtClean="0"/>
              <a:t>Unofficial Mental Modal</a:t>
            </a:r>
            <a:br>
              <a:rPr lang="en-US" dirty="0" smtClean="0"/>
            </a:br>
            <a:r>
              <a:rPr lang="en-US" sz="2800" dirty="0" smtClean="0"/>
              <a:t>Capybara with Selenium </a:t>
            </a:r>
            <a:r>
              <a:rPr lang="en-US" sz="2800" dirty="0" err="1" smtClean="0"/>
              <a:t>WebDriver</a:t>
            </a:r>
            <a:endParaRPr lang="en-US" sz="2800" dirty="0"/>
          </a:p>
        </p:txBody>
      </p:sp>
      <p:sp>
        <p:nvSpPr>
          <p:cNvPr id="19" name="Right Brace 18"/>
          <p:cNvSpPr/>
          <p:nvPr/>
        </p:nvSpPr>
        <p:spPr>
          <a:xfrm>
            <a:off x="6296628" y="3962845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>
            <a:off x="6303518" y="4975182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6719931" y="4140928"/>
            <a:ext cx="218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Remote Drivers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719931" y="5140036"/>
            <a:ext cx="218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Browsers</a:t>
            </a:r>
            <a:endParaRPr lang="en-US" dirty="0"/>
          </a:p>
        </p:txBody>
      </p:sp>
      <p:sp>
        <p:nvSpPr>
          <p:cNvPr id="23" name="Right Brace 22"/>
          <p:cNvSpPr/>
          <p:nvPr/>
        </p:nvSpPr>
        <p:spPr>
          <a:xfrm>
            <a:off x="6316748" y="3003925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740051" y="3182008"/>
            <a:ext cx="218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Ruby bindings</a:t>
            </a:r>
            <a:endParaRPr lang="en-US" dirty="0"/>
          </a:p>
        </p:txBody>
      </p:sp>
      <p:sp>
        <p:nvSpPr>
          <p:cNvPr id="25" name="Right Brace 24"/>
          <p:cNvSpPr/>
          <p:nvPr/>
        </p:nvSpPr>
        <p:spPr>
          <a:xfrm>
            <a:off x="6296628" y="2063854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719930" y="2236335"/>
            <a:ext cx="259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Common </a:t>
            </a:r>
            <a:r>
              <a:rPr lang="en-US" dirty="0"/>
              <a:t>High level API</a:t>
            </a:r>
            <a:endParaRPr lang="en-US" dirty="0"/>
          </a:p>
        </p:txBody>
      </p:sp>
      <p:sp>
        <p:nvSpPr>
          <p:cNvPr id="27" name="Right Brace 26"/>
          <p:cNvSpPr/>
          <p:nvPr/>
        </p:nvSpPr>
        <p:spPr>
          <a:xfrm>
            <a:off x="6316748" y="194148"/>
            <a:ext cx="291020" cy="1647365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6740051" y="819623"/>
            <a:ext cx="259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Custom Test Code</a:t>
            </a:r>
            <a:endParaRPr lang="en-US" dirty="0"/>
          </a:p>
        </p:txBody>
      </p:sp>
      <p:sp>
        <p:nvSpPr>
          <p:cNvPr id="29" name="Right Brace 28"/>
          <p:cNvSpPr/>
          <p:nvPr/>
        </p:nvSpPr>
        <p:spPr>
          <a:xfrm>
            <a:off x="6316748" y="5986748"/>
            <a:ext cx="291020" cy="72763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733161" y="6151602"/>
            <a:ext cx="218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System Under Test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726281" y="2237717"/>
            <a:ext cx="6746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?</a:t>
            </a:r>
            <a:endParaRPr lang="en-US" sz="6000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063600" y="2460745"/>
            <a:ext cx="462988" cy="14492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063600" y="3003926"/>
            <a:ext cx="462988" cy="17808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78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03238"/>
            <a:ext cx="9144000" cy="868362"/>
          </a:xfrm>
        </p:spPr>
        <p:txBody>
          <a:bodyPr/>
          <a:lstStyle/>
          <a:p>
            <a:r>
              <a:rPr lang="en-US" dirty="0" smtClean="0"/>
              <a:t>Capybara &amp; Selenium Web Driver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5760" y="1817694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Capybara</a:t>
            </a:r>
            <a:endParaRPr lang="en-US" sz="2400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251740" y="2493206"/>
            <a:ext cx="6140294" cy="40560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dirty="0" err="1" smtClean="0"/>
              <a:t>b.get</a:t>
            </a:r>
            <a:r>
              <a:rPr lang="en-US" dirty="0" smtClean="0"/>
              <a:t>(‘http:/…’)</a:t>
            </a:r>
          </a:p>
          <a:p>
            <a:pPr marL="0" indent="0">
              <a:buFontTx/>
              <a:buNone/>
            </a:pPr>
            <a:r>
              <a:rPr lang="en-US" dirty="0" err="1" smtClean="0"/>
              <a:t>b.find_element</a:t>
            </a:r>
            <a:r>
              <a:rPr lang="en-US" dirty="0" smtClean="0"/>
              <a:t>(:id, ‘name’).text</a:t>
            </a:r>
            <a:endParaRPr lang="en-US" dirty="0" smtClean="0"/>
          </a:p>
          <a:p>
            <a:pPr marL="0" indent="0">
              <a:buFontTx/>
              <a:buNone/>
            </a:pPr>
            <a:r>
              <a:rPr lang="en-US" dirty="0" err="1" smtClean="0"/>
              <a:t>b.find_element</a:t>
            </a:r>
            <a:r>
              <a:rPr lang="en-US" dirty="0" smtClean="0"/>
              <a:t>(:link, ‘Home’).</a:t>
            </a:r>
            <a:r>
              <a:rPr lang="en-US" dirty="0" err="1" smtClean="0"/>
              <a:t>send_keys</a:t>
            </a:r>
            <a:r>
              <a:rPr lang="en-US" dirty="0" smtClean="0"/>
              <a:t>(‘Bob’)</a:t>
            </a:r>
          </a:p>
          <a:p>
            <a:pPr marL="0" indent="0">
              <a:buFontTx/>
              <a:buNone/>
            </a:pPr>
            <a:r>
              <a:rPr lang="en-US" dirty="0" err="1" smtClean="0"/>
              <a:t>b.find_element</a:t>
            </a:r>
            <a:r>
              <a:rPr lang="en-US" dirty="0" smtClean="0"/>
              <a:t>(:id, ‘home’).click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i="1" dirty="0" smtClean="0"/>
              <a:t>b is the browser object e.g.</a:t>
            </a:r>
          </a:p>
          <a:p>
            <a:pPr marL="0" indent="0">
              <a:buFontTx/>
              <a:buNone/>
            </a:pPr>
            <a:r>
              <a:rPr lang="en-US" i="1" dirty="0" smtClean="0"/>
              <a:t>b = Selenium::</a:t>
            </a:r>
            <a:r>
              <a:rPr lang="en-US" i="1" dirty="0" err="1" smtClean="0"/>
              <a:t>WebDriver.for</a:t>
            </a:r>
            <a:r>
              <a:rPr lang="en-US" i="1" dirty="0" smtClean="0"/>
              <a:t>(:</a:t>
            </a:r>
            <a:r>
              <a:rPr lang="en-US" i="1" dirty="0" err="1" smtClean="0"/>
              <a:t>firefox</a:t>
            </a:r>
            <a:r>
              <a:rPr lang="en-US" i="1" dirty="0" smtClean="0"/>
              <a:t>)</a:t>
            </a:r>
          </a:p>
          <a:p>
            <a:pPr marL="0" indent="0">
              <a:buFontTx/>
              <a:buNone/>
            </a:pPr>
            <a:endParaRPr lang="en-US" i="1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3357564" y="1822905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Selenium </a:t>
            </a:r>
            <a:r>
              <a:rPr lang="en-US" sz="2400" b="1" dirty="0" err="1" smtClean="0"/>
              <a:t>WebDriver</a:t>
            </a:r>
            <a:endParaRPr lang="en-US" sz="2400" b="1" dirty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3211286" y="1823040"/>
            <a:ext cx="19098" cy="48791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225760" y="2399671"/>
            <a:ext cx="3894684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visit(‘http://…) </a:t>
            </a:r>
          </a:p>
          <a:p>
            <a:pPr marL="0" indent="0">
              <a:buNone/>
            </a:pPr>
            <a:r>
              <a:rPr lang="en-US" dirty="0" smtClean="0"/>
              <a:t>find</a:t>
            </a:r>
            <a:r>
              <a:rPr lang="en-US" dirty="0"/>
              <a:t>(</a:t>
            </a:r>
            <a:r>
              <a:rPr lang="en-US" dirty="0" smtClean="0"/>
              <a:t>‘#name</a:t>
            </a:r>
            <a:r>
              <a:rPr lang="en-US" dirty="0"/>
              <a:t>’)</a:t>
            </a:r>
            <a:r>
              <a:rPr lang="en-US" dirty="0" smtClean="0"/>
              <a:t>.text</a:t>
            </a:r>
            <a:endParaRPr lang="en-US" dirty="0"/>
          </a:p>
          <a:p>
            <a:pPr marL="0" indent="0">
              <a:buFontTx/>
              <a:buNone/>
            </a:pPr>
            <a:r>
              <a:rPr lang="en-US" dirty="0" smtClean="0"/>
              <a:t>find(‘#name’).set(‘Bob’)</a:t>
            </a:r>
          </a:p>
          <a:p>
            <a:pPr marL="0" indent="0">
              <a:buFontTx/>
              <a:buNone/>
            </a:pPr>
            <a:r>
              <a:rPr lang="en-US" dirty="0" smtClean="0"/>
              <a:t>first(‘#home’).click</a:t>
            </a:r>
          </a:p>
        </p:txBody>
      </p:sp>
    </p:spTree>
    <p:extLst>
      <p:ext uri="{BB962C8B-B14F-4D97-AF65-F5344CB8AC3E}">
        <p14:creationId xmlns:p14="http://schemas.microsoft.com/office/powerpoint/2010/main" val="113377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43000" y="-114300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189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CSS: nth-child &amp; nth-of-type</a:t>
            </a:r>
            <a:endParaRPr lang="en-US" dirty="0"/>
          </a:p>
        </p:txBody>
      </p:sp>
      <p:pic>
        <p:nvPicPr>
          <p:cNvPr id="5" name="Picture 4" descr="html_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71" y="1876479"/>
            <a:ext cx="4875807" cy="1488505"/>
          </a:xfrm>
          <a:prstGeom prst="rect">
            <a:avLst/>
          </a:prstGeom>
          <a:ln w="38100" cmpd="sng">
            <a:solidFill>
              <a:srgbClr val="D56E1A"/>
            </a:solidFill>
          </a:ln>
        </p:spPr>
      </p:pic>
      <p:pic>
        <p:nvPicPr>
          <p:cNvPr id="6" name="Picture 5" descr="nth_child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9" y="4197526"/>
            <a:ext cx="6870023" cy="784624"/>
          </a:xfrm>
          <a:prstGeom prst="rect">
            <a:avLst/>
          </a:prstGeom>
          <a:ln w="38100" cmpd="sng">
            <a:solidFill>
              <a:srgbClr val="DA711A"/>
            </a:solidFill>
          </a:ln>
        </p:spPr>
      </p:pic>
      <p:pic>
        <p:nvPicPr>
          <p:cNvPr id="7" name="Picture 6" descr="nth_of_type_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9" y="5376855"/>
            <a:ext cx="6870023" cy="784624"/>
          </a:xfrm>
          <a:prstGeom prst="rect">
            <a:avLst/>
          </a:prstGeom>
          <a:ln w="38100" cmpd="sng">
            <a:solidFill>
              <a:srgbClr val="DA711A"/>
            </a:solidFill>
          </a:ln>
        </p:spPr>
      </p:pic>
    </p:spTree>
    <p:extLst>
      <p:ext uri="{BB962C8B-B14F-4D97-AF65-F5344CB8AC3E}">
        <p14:creationId xmlns:p14="http://schemas.microsoft.com/office/powerpoint/2010/main" val="1161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ml_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9" y="1905306"/>
            <a:ext cx="6870023" cy="1662692"/>
          </a:xfrm>
          <a:prstGeom prst="rect">
            <a:avLst/>
          </a:prstGeom>
          <a:ln w="38100" cmpd="sng">
            <a:solidFill>
              <a:srgbClr val="D56E1A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CSS: nth-child &amp; nth-of-type</a:t>
            </a:r>
            <a:endParaRPr lang="en-US" dirty="0"/>
          </a:p>
        </p:txBody>
      </p:sp>
      <p:pic>
        <p:nvPicPr>
          <p:cNvPr id="4" name="Picture 3" descr="nth_child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9" y="4190106"/>
            <a:ext cx="6870023" cy="776532"/>
          </a:xfrm>
          <a:prstGeom prst="rect">
            <a:avLst/>
          </a:prstGeom>
          <a:ln w="38100" cmpd="sng">
            <a:solidFill>
              <a:srgbClr val="DD721A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pic>
      <p:pic>
        <p:nvPicPr>
          <p:cNvPr id="8" name="Picture 7" descr="nth_of_type_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9" y="5377643"/>
            <a:ext cx="6870023" cy="748130"/>
          </a:xfrm>
          <a:prstGeom prst="rect">
            <a:avLst/>
          </a:prstGeom>
          <a:ln w="38100" cmpd="sng">
            <a:solidFill>
              <a:srgbClr val="DA711A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305373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43000" y="-114300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862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SitePrism</a:t>
            </a:r>
            <a:endParaRPr lang="en-US" dirty="0"/>
          </a:p>
        </p:txBody>
      </p:sp>
      <p:pic>
        <p:nvPicPr>
          <p:cNvPr id="3" name="Picture 2" descr="siteprism_method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9738"/>
            <a:ext cx="9418485" cy="570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9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43000" y="-114300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8625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Capybara &amp; </a:t>
            </a:r>
            <a:r>
              <a:rPr lang="en-US" dirty="0" err="1" smtClean="0"/>
              <a:t>SitePrism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7873" y="1823040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Capybara</a:t>
            </a:r>
            <a:endParaRPr lang="en-US" sz="2400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788" y="2346222"/>
            <a:ext cx="3993592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element(:user, ‘</a:t>
            </a:r>
            <a:r>
              <a:rPr lang="en-US" dirty="0"/>
              <a:t>#name’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elements(:names, ‘</a:t>
            </a:r>
            <a:r>
              <a:rPr lang="en-US" dirty="0"/>
              <a:t>#names’)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77788" y="1823040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SitePrism</a:t>
            </a:r>
            <a:endParaRPr lang="en-US" sz="2400" b="1" dirty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573790" y="1670936"/>
            <a:ext cx="19098" cy="48791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516781" y="2405017"/>
            <a:ext cx="3894684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find(</a:t>
            </a:r>
            <a:r>
              <a:rPr lang="en-US" dirty="0" smtClean="0"/>
              <a:t>‘#name</a:t>
            </a:r>
            <a:r>
              <a:rPr lang="en-US" dirty="0"/>
              <a:t>’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all(</a:t>
            </a:r>
            <a:r>
              <a:rPr lang="en-US" dirty="0"/>
              <a:t>‘#</a:t>
            </a:r>
            <a:r>
              <a:rPr lang="en-US" dirty="0" smtClean="0"/>
              <a:t>names’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45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519" y="2907893"/>
            <a:ext cx="3051141" cy="186921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Oval 3"/>
          <p:cNvSpPr/>
          <p:nvPr/>
        </p:nvSpPr>
        <p:spPr>
          <a:xfrm>
            <a:off x="3358558" y="2968949"/>
            <a:ext cx="1690989" cy="169098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PageObject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page object?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69227" y="2907893"/>
            <a:ext cx="2166359" cy="183106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3"/>
            <a:endCxn id="4" idx="2"/>
          </p:cNvCxnSpPr>
          <p:nvPr/>
        </p:nvCxnSpPr>
        <p:spPr>
          <a:xfrm flipV="1">
            <a:off x="2635586" y="3814444"/>
            <a:ext cx="722972" cy="89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049547" y="3823427"/>
            <a:ext cx="722972" cy="89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99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Prism?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060407"/>
            <a:ext cx="8041098" cy="486653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It does seem helpful</a:t>
            </a:r>
          </a:p>
          <a:p>
            <a:pPr lvl="1"/>
            <a:r>
              <a:rPr lang="en-US" dirty="0" smtClean="0"/>
              <a:t>There is a lot of functionality for free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napg_xtracker</a:t>
            </a:r>
            <a:r>
              <a:rPr lang="en-US" dirty="0" smtClean="0"/>
              <a:t> project has well written Page Objects &amp; sections </a:t>
            </a:r>
          </a:p>
          <a:p>
            <a:r>
              <a:rPr lang="en-US" dirty="0" smtClean="0"/>
              <a:t>Exposes Node Elements to the tests</a:t>
            </a:r>
          </a:p>
          <a:p>
            <a:pPr lvl="1"/>
            <a:r>
              <a:rPr lang="en-US" dirty="0" smtClean="0"/>
              <a:t>Breaks a high level encapsulation of pages </a:t>
            </a:r>
          </a:p>
          <a:p>
            <a:r>
              <a:rPr lang="en-US" dirty="0" smtClean="0"/>
              <a:t>It can get scary when there are many fields</a:t>
            </a:r>
          </a:p>
          <a:p>
            <a:pPr lvl="1"/>
            <a:r>
              <a:rPr lang="en-US" dirty="0" smtClean="0"/>
              <a:t>Mixing CSS, </a:t>
            </a:r>
            <a:r>
              <a:rPr lang="en-US" dirty="0" err="1" smtClean="0"/>
              <a:t>XPath</a:t>
            </a:r>
            <a:r>
              <a:rPr lang="en-US" dirty="0" smtClean="0"/>
              <a:t>, Capybara DSL etc. </a:t>
            </a:r>
          </a:p>
          <a:p>
            <a:pPr lvl="1"/>
            <a:r>
              <a:rPr lang="en-US" dirty="0" smtClean="0"/>
              <a:t>This is true for any approach which does not break up pages in sections</a:t>
            </a:r>
          </a:p>
          <a:p>
            <a:r>
              <a:rPr lang="en-US" dirty="0" smtClean="0"/>
              <a:t>You can’t use CSS built at runtime with string concatenation </a:t>
            </a:r>
          </a:p>
          <a:p>
            <a:r>
              <a:rPr lang="en-US" dirty="0" smtClean="0"/>
              <a:t>You may still need to use the Capybara DSL</a:t>
            </a:r>
          </a:p>
          <a:p>
            <a:pPr lvl="1"/>
            <a:r>
              <a:rPr lang="en-US" dirty="0" smtClean="0"/>
              <a:t>Using ‘node element set’ does not trigger JavaScript events</a:t>
            </a:r>
          </a:p>
          <a:p>
            <a:pPr lvl="1"/>
            <a:r>
              <a:rPr lang="en-US" dirty="0" smtClean="0"/>
              <a:t>The ‘</a:t>
            </a:r>
            <a:r>
              <a:rPr lang="en-US" dirty="0" err="1" smtClean="0"/>
              <a:t>fill_in</a:t>
            </a:r>
            <a:r>
              <a:rPr lang="en-US" dirty="0" smtClean="0"/>
              <a:t>’ method does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2282" y="6019552"/>
            <a:ext cx="8823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>
                <a:latin typeface="Arial"/>
                <a:cs typeface="Arial"/>
              </a:rPr>
              <a:t>¯\_(</a:t>
            </a:r>
            <a:r>
              <a:rPr lang="ja-JP" altLang="en-US" sz="2800" dirty="0">
                <a:latin typeface="Arial"/>
                <a:cs typeface="Arial"/>
              </a:rPr>
              <a:t>ツ</a:t>
            </a:r>
            <a:r>
              <a:rPr lang="en-US" altLang="ja-JP" sz="2800" dirty="0">
                <a:latin typeface="Arial"/>
                <a:cs typeface="Arial"/>
              </a:rPr>
              <a:t>)_/¯</a:t>
            </a:r>
            <a:endParaRPr lang="en-US"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654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5056632"/>
            <a:ext cx="6477000" cy="1174088"/>
          </a:xfrm>
        </p:spPr>
        <p:txBody>
          <a:bodyPr/>
          <a:lstStyle/>
          <a:p>
            <a:r>
              <a:rPr lang="en-US" i="1" dirty="0" smtClean="0"/>
              <a:t>and maybe </a:t>
            </a:r>
            <a:r>
              <a:rPr lang="en-US" i="1" dirty="0" err="1" smtClean="0"/>
              <a:t>site_prism</a:t>
            </a:r>
            <a:r>
              <a:rPr lang="en-US" i="1" dirty="0" smtClean="0"/>
              <a:t> </a:t>
            </a:r>
            <a:r>
              <a:rPr lang="en-US" i="1" dirty="0" err="1" smtClean="0"/>
              <a:t>ain’t</a:t>
            </a:r>
            <a:r>
              <a:rPr lang="en-US" i="1" dirty="0" smtClean="0"/>
              <a:t> that bad…</a:t>
            </a:r>
            <a:endParaRPr lang="en-US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-449759" y="-167026"/>
            <a:ext cx="10426756" cy="702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13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naked?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3650986" y="4176904"/>
            <a:ext cx="2192772" cy="201464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PageObject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3650986" y="1776489"/>
            <a:ext cx="2192772" cy="2014646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Party Framework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9" idx="0"/>
            <a:endCxn id="10" idx="4"/>
          </p:cNvCxnSpPr>
          <p:nvPr/>
        </p:nvCxnSpPr>
        <p:spPr>
          <a:xfrm flipV="1">
            <a:off x="4747372" y="3791135"/>
            <a:ext cx="0" cy="385769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Capybara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53" y="2171701"/>
            <a:ext cx="8932349" cy="245550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62446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03238"/>
            <a:ext cx="9144000" cy="868362"/>
          </a:xfrm>
        </p:spPr>
        <p:txBody>
          <a:bodyPr/>
          <a:lstStyle/>
          <a:p>
            <a:r>
              <a:rPr lang="en-US" dirty="0" smtClean="0"/>
              <a:t>Flow from Cucumber to Driver</a:t>
            </a:r>
            <a:endParaRPr lang="en-US" dirty="0"/>
          </a:p>
        </p:txBody>
      </p:sp>
      <p:pic>
        <p:nvPicPr>
          <p:cNvPr id="4" name="Picture 3" descr="capybara_archite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67" y="1755270"/>
            <a:ext cx="8399341" cy="4674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8841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&amp; CSS Selectors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873" y="2346222"/>
            <a:ext cx="3993592" cy="430657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&lt;!DOCTYPE html&gt;</a:t>
            </a:r>
          </a:p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  &lt;title&gt;Heading Example&lt;/title&gt;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&lt;</a:t>
            </a:r>
            <a:r>
              <a:rPr lang="en-US" dirty="0"/>
              <a:t>body&gt;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 smtClean="0"/>
              <a:t>&lt;</a:t>
            </a:r>
            <a:r>
              <a:rPr lang="en-US" dirty="0"/>
              <a:t>h1 class='large bold'&gt;Title&lt;/h1&gt;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 smtClean="0"/>
              <a:t>&lt;</a:t>
            </a:r>
            <a:r>
              <a:rPr lang="en-US" dirty="0"/>
              <a:t>p id</a:t>
            </a:r>
            <a:r>
              <a:rPr lang="en-US" dirty="0" smtClean="0"/>
              <a:t>=</a:t>
            </a:r>
            <a:r>
              <a:rPr lang="en-US" dirty="0"/>
              <a:t>'</a:t>
            </a:r>
            <a:r>
              <a:rPr lang="en-US" dirty="0" smtClean="0"/>
              <a:t>thing'</a:t>
            </a:r>
            <a:r>
              <a:rPr lang="en-US" dirty="0"/>
              <a:t>&gt;This is a paragraph&lt;/p&gt;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smtClean="0"/>
              <a:t>&lt;</a:t>
            </a:r>
            <a:r>
              <a:rPr lang="en-US" dirty="0"/>
              <a:t>/body&gt;</a:t>
            </a:r>
          </a:p>
          <a:p>
            <a:pPr marL="0" indent="0">
              <a:buNone/>
            </a:pPr>
            <a:r>
              <a:rPr lang="en-US" dirty="0"/>
              <a:t>&lt;/html&gt;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17873" y="1823040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HTML</a:t>
            </a:r>
            <a:endParaRPr lang="en-US" sz="2400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788" y="2346222"/>
            <a:ext cx="1736516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dirty="0" smtClean="0"/>
              <a:t>Element  </a:t>
            </a:r>
          </a:p>
          <a:p>
            <a:pPr marL="0" indent="0">
              <a:buFontTx/>
              <a:buNone/>
            </a:pPr>
            <a:r>
              <a:rPr lang="en-US" dirty="0" smtClean="0"/>
              <a:t>ID</a:t>
            </a:r>
          </a:p>
          <a:p>
            <a:pPr marL="0" indent="0">
              <a:buFontTx/>
              <a:buNone/>
            </a:pPr>
            <a:r>
              <a:rPr lang="en-US" dirty="0" smtClean="0"/>
              <a:t>class</a:t>
            </a:r>
          </a:p>
          <a:p>
            <a:pPr marL="0" indent="0">
              <a:buFontTx/>
              <a:buNone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i="1" dirty="0" smtClean="0"/>
              <a:t>scoping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77788" y="1823040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Fundamental CSS Selectors</a:t>
            </a:r>
            <a:endParaRPr lang="en-US" sz="2400" b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34864" y="2346222"/>
            <a:ext cx="1736516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dirty="0" smtClean="0"/>
              <a:t>h1</a:t>
            </a:r>
          </a:p>
          <a:p>
            <a:pPr marL="0" indent="0">
              <a:buFontTx/>
              <a:buNone/>
            </a:pPr>
            <a:r>
              <a:rPr lang="en-US" dirty="0" smtClean="0"/>
              <a:t>#thing</a:t>
            </a:r>
          </a:p>
          <a:p>
            <a:pPr marL="0" indent="0">
              <a:buFontTx/>
              <a:buNone/>
            </a:pPr>
            <a:r>
              <a:rPr lang="en-US" dirty="0" smtClean="0"/>
              <a:t>.bold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 smtClean="0"/>
              <a:t>body </a:t>
            </a:r>
            <a:r>
              <a:rPr lang="en-US" dirty="0" smtClean="0"/>
              <a:t>.bold</a:t>
            </a:r>
            <a:endParaRPr lang="en-US" dirty="0" smtClean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573790" y="1670936"/>
            <a:ext cx="19098" cy="48791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97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556" y="503238"/>
            <a:ext cx="8603309" cy="868362"/>
          </a:xfrm>
        </p:spPr>
        <p:txBody>
          <a:bodyPr/>
          <a:lstStyle/>
          <a:p>
            <a:r>
              <a:rPr lang="en-US" dirty="0" smtClean="0"/>
              <a:t>HTML, CSS &amp; Capybara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795" y="2346222"/>
            <a:ext cx="3993592" cy="430657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&lt;!DOCTYPE html&gt;</a:t>
            </a:r>
          </a:p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  &lt;title&gt;Heading Example&lt;/title&gt;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&lt;</a:t>
            </a:r>
            <a:r>
              <a:rPr lang="en-US" dirty="0"/>
              <a:t>body&gt;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 smtClean="0"/>
              <a:t>&lt;</a:t>
            </a:r>
            <a:r>
              <a:rPr lang="en-US" dirty="0"/>
              <a:t>h1 class='large bold'&gt;Title&lt;/h1&gt;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 smtClean="0"/>
              <a:t>&lt;</a:t>
            </a:r>
            <a:r>
              <a:rPr lang="en-US" dirty="0"/>
              <a:t>p id='first'&gt;This is a paragraph&lt;/p&gt;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smtClean="0"/>
              <a:t>&lt;</a:t>
            </a:r>
            <a:r>
              <a:rPr lang="en-US" dirty="0"/>
              <a:t>/body&gt;</a:t>
            </a:r>
          </a:p>
          <a:p>
            <a:pPr marL="0" indent="0">
              <a:buNone/>
            </a:pPr>
            <a:r>
              <a:rPr lang="en-US" dirty="0"/>
              <a:t>&lt;/html&gt;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07795" y="1823040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HTML</a:t>
            </a:r>
            <a:endParaRPr lang="en-US" sz="2400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57824" y="2466619"/>
            <a:ext cx="3061632" cy="40560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dirty="0" smtClean="0"/>
              <a:t>find(‘h1’)</a:t>
            </a:r>
          </a:p>
          <a:p>
            <a:pPr marL="0" indent="0">
              <a:buFontTx/>
              <a:buNone/>
            </a:pPr>
            <a:r>
              <a:rPr lang="en-US" dirty="0" smtClean="0"/>
              <a:t>first(‘#thing’)</a:t>
            </a:r>
          </a:p>
          <a:p>
            <a:pPr marL="0" indent="0">
              <a:buFontTx/>
              <a:buNone/>
            </a:pPr>
            <a:r>
              <a:rPr lang="en-US" dirty="0" smtClean="0"/>
              <a:t>all(‘.large’)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</a:t>
            </a:r>
            <a:r>
              <a:rPr lang="en-US" dirty="0" smtClean="0"/>
              <a:t>ithin(‘body’) do</a:t>
            </a:r>
          </a:p>
          <a:p>
            <a:pPr marL="0" indent="0">
              <a:buFontTx/>
              <a:buNone/>
            </a:pPr>
            <a:r>
              <a:rPr lang="en-US" dirty="0" smtClean="0"/>
              <a:t>	find(‘</a:t>
            </a:r>
            <a:r>
              <a:rPr lang="en-US" dirty="0" smtClean="0"/>
              <a:t>.bold’</a:t>
            </a:r>
            <a:r>
              <a:rPr lang="en-US" dirty="0" smtClean="0"/>
              <a:t>)</a:t>
            </a:r>
          </a:p>
          <a:p>
            <a:pPr marL="0" indent="0">
              <a:buFontTx/>
              <a:buNone/>
            </a:pPr>
            <a:r>
              <a:rPr lang="en-US" dirty="0" smtClean="0"/>
              <a:t>end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57825" y="1943437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Capybara Finders</a:t>
            </a:r>
            <a:endParaRPr lang="en-US" sz="2400" b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909529" y="2346222"/>
            <a:ext cx="1736516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dirty="0" smtClean="0"/>
              <a:t>h1</a:t>
            </a:r>
          </a:p>
          <a:p>
            <a:pPr marL="0" indent="0">
              <a:buFontTx/>
              <a:buNone/>
            </a:pPr>
            <a:r>
              <a:rPr lang="en-US" dirty="0" smtClean="0"/>
              <a:t>#thing</a:t>
            </a:r>
          </a:p>
          <a:p>
            <a:pPr marL="0" indent="0">
              <a:buFontTx/>
              <a:buNone/>
            </a:pPr>
            <a:r>
              <a:rPr lang="en-US" dirty="0" smtClean="0"/>
              <a:t>.bold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 smtClean="0"/>
              <a:t>body .large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3695316" y="1773666"/>
            <a:ext cx="19098" cy="48791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09529" y="1946074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CSS Selectors</a:t>
            </a:r>
            <a:endParaRPr lang="en-US" sz="2400" b="1" dirty="0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6053448" y="1773666"/>
            <a:ext cx="19098" cy="48791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33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Capybara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7873" y="1823040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Node Element API</a:t>
            </a:r>
            <a:endParaRPr lang="en-US" sz="2400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788" y="2346222"/>
            <a:ext cx="3993592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dirty="0" err="1" smtClean="0"/>
              <a:t>fill_in</a:t>
            </a:r>
            <a:r>
              <a:rPr lang="en-US" dirty="0" smtClean="0"/>
              <a:t> ‘name’ with: ‘Bob’</a:t>
            </a:r>
          </a:p>
          <a:p>
            <a:pPr marL="0" indent="0">
              <a:buFontTx/>
              <a:buNone/>
            </a:pPr>
            <a:r>
              <a:rPr lang="en-US" dirty="0" err="1" smtClean="0"/>
              <a:t>click_link</a:t>
            </a:r>
            <a:r>
              <a:rPr lang="en-US" dirty="0" smtClean="0"/>
              <a:t> ‘Home’</a:t>
            </a:r>
          </a:p>
          <a:p>
            <a:pPr marL="0" indent="0">
              <a:buFontTx/>
              <a:buNone/>
            </a:pPr>
            <a:r>
              <a:rPr lang="en-US" dirty="0" err="1" smtClean="0"/>
              <a:t>click_button</a:t>
            </a:r>
            <a:r>
              <a:rPr lang="en-US" dirty="0" smtClean="0"/>
              <a:t> ‘save’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77788" y="1823040"/>
            <a:ext cx="399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High level DSL</a:t>
            </a:r>
            <a:endParaRPr lang="en-US" sz="2400" b="1" dirty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573790" y="1670936"/>
            <a:ext cx="19098" cy="48791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516781" y="2405017"/>
            <a:ext cx="3894684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3550" indent="-463550" algn="l" defTabSz="914400" rtl="0" eaLnBrk="1" latinLnBrk="0" hangingPunct="1">
              <a:spcBef>
                <a:spcPts val="2000"/>
              </a:spcBef>
              <a:buSzPct val="90000"/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7025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38338" indent="-341313" algn="l" defTabSz="914400" rtl="0" eaLnBrk="1" latinLnBrk="0" hangingPunct="1">
              <a:spcBef>
                <a:spcPts val="600"/>
              </a:spcBef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4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2"/>
              </a:buBlip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ct val="20000"/>
              </a:spcBef>
              <a:buSzPct val="90000"/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find(</a:t>
            </a:r>
            <a:r>
              <a:rPr lang="en-US" dirty="0" smtClean="0"/>
              <a:t>‘#name</a:t>
            </a:r>
            <a:r>
              <a:rPr lang="en-US" dirty="0"/>
              <a:t>’)</a:t>
            </a:r>
            <a:r>
              <a:rPr lang="en-US" dirty="0" smtClean="0"/>
              <a:t>.text</a:t>
            </a:r>
            <a:endParaRPr lang="en-US" dirty="0"/>
          </a:p>
          <a:p>
            <a:pPr marL="0" indent="0">
              <a:buFontTx/>
              <a:buNone/>
            </a:pPr>
            <a:r>
              <a:rPr lang="en-US" dirty="0" smtClean="0"/>
              <a:t>find(‘#name’).set(‘Bob’)</a:t>
            </a:r>
          </a:p>
          <a:p>
            <a:pPr marL="0" indent="0">
              <a:buFontTx/>
              <a:buNone/>
            </a:pPr>
            <a:r>
              <a:rPr lang="en-US" dirty="0" smtClean="0"/>
              <a:t>first(‘#home’).click</a:t>
            </a:r>
          </a:p>
        </p:txBody>
      </p:sp>
    </p:spTree>
    <p:extLst>
      <p:ext uri="{BB962C8B-B14F-4D97-AF65-F5344CB8AC3E}">
        <p14:creationId xmlns:p14="http://schemas.microsoft.com/office/powerpoint/2010/main" val="43143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03238"/>
            <a:ext cx="9144000" cy="868362"/>
          </a:xfrm>
        </p:spPr>
        <p:txBody>
          <a:bodyPr/>
          <a:lstStyle/>
          <a:p>
            <a:r>
              <a:rPr lang="en-US" dirty="0" smtClean="0"/>
              <a:t>Flow from Cucumber to Driver</a:t>
            </a:r>
            <a:endParaRPr lang="en-US" dirty="0"/>
          </a:p>
        </p:txBody>
      </p:sp>
      <p:pic>
        <p:nvPicPr>
          <p:cNvPr id="4" name="Picture 3" descr="capybara_archite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67" y="1755270"/>
            <a:ext cx="8399341" cy="4674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4233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Inkwell">
  <a:themeElements>
    <a:clrScheme name="Inkwell">
      <a:dk1>
        <a:sysClr val="windowText" lastClr="000000"/>
      </a:dk1>
      <a:lt1>
        <a:sysClr val="window" lastClr="FFFFFF"/>
      </a:lt1>
      <a:dk2>
        <a:srgbClr val="584D2E"/>
      </a:dk2>
      <a:lt2>
        <a:srgbClr val="EFE7C3"/>
      </a:lt2>
      <a:accent1>
        <a:srgbClr val="860908"/>
      </a:accent1>
      <a:accent2>
        <a:srgbClr val="4A0505"/>
      </a:accent2>
      <a:accent3>
        <a:srgbClr val="7A500A"/>
      </a:accent3>
      <a:accent4>
        <a:srgbClr val="C47810"/>
      </a:accent4>
      <a:accent5>
        <a:srgbClr val="827752"/>
      </a:accent5>
      <a:accent6>
        <a:srgbClr val="B5BB83"/>
      </a:accent6>
      <a:hlink>
        <a:srgbClr val="C47810"/>
      </a:hlink>
      <a:folHlink>
        <a:srgbClr val="F0A43A"/>
      </a:folHlink>
    </a:clrScheme>
    <a:fontScheme name="Inkwell">
      <a:majorFont>
        <a:latin typeface="Goudy Old Style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Goudy Old Style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Inkwel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15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101600" dist="381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  <a:softEdge rad="25400"/>
          </a:effectLst>
        </a:effectStyle>
      </a:effectStyleLst>
      <a:bgFillStyleLst>
        <a:blipFill rotWithShape="1">
          <a:blip xmlns:r="http://schemas.openxmlformats.org/officeDocument/2006/relationships" r:embed="rId3"/>
          <a:stretch/>
        </a:blipFill>
        <a:blipFill rotWithShape="1">
          <a:blip xmlns:r="http://schemas.openxmlformats.org/officeDocument/2006/relationships" r:embed="rId4"/>
          <a:stretch/>
        </a:blipFill>
        <a:blipFill rotWithShape="1">
          <a:blip xmlns:r="http://schemas.openxmlformats.org/officeDocument/2006/relationships" r:embed="rId5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Inkwell.thmx</Template>
  <TotalTime>2644</TotalTime>
  <Words>713</Words>
  <Application>Microsoft Macintosh PowerPoint</Application>
  <PresentationFormat>On-screen Show (4:3)</PresentationFormat>
  <Paragraphs>170</Paragraphs>
  <Slides>21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Inkwell</vt:lpstr>
      <vt:lpstr>the naked page objects</vt:lpstr>
      <vt:lpstr>What is a page object?</vt:lpstr>
      <vt:lpstr>Why naked?</vt:lpstr>
      <vt:lpstr>Capybara</vt:lpstr>
      <vt:lpstr>Flow from Cucumber to Driver</vt:lpstr>
      <vt:lpstr>HTML &amp; CSS Selectors</vt:lpstr>
      <vt:lpstr>HTML, CSS &amp; Capybara</vt:lpstr>
      <vt:lpstr>Capybara</vt:lpstr>
      <vt:lpstr>Flow from Cucumber to Driver</vt:lpstr>
      <vt:lpstr>Unofficial Mental Modal Capybara with Selenium WebDriver</vt:lpstr>
      <vt:lpstr>Unofficial Mental Modal Capybara with Selenium WebDriver</vt:lpstr>
      <vt:lpstr>Capybara &amp; Selenium Web Driver</vt:lpstr>
      <vt:lpstr>PowerPoint Presentation</vt:lpstr>
      <vt:lpstr>CSS: nth-child &amp; nth-of-type</vt:lpstr>
      <vt:lpstr>CSS: nth-child &amp; nth-of-type</vt:lpstr>
      <vt:lpstr>PowerPoint Presentation</vt:lpstr>
      <vt:lpstr>SitePrism</vt:lpstr>
      <vt:lpstr>PowerPoint Presentation</vt:lpstr>
      <vt:lpstr>Capybara &amp; SitePrism</vt:lpstr>
      <vt:lpstr>Site Prism?  </vt:lpstr>
      <vt:lpstr>Thanks</vt:lpstr>
    </vt:vector>
  </TitlesOfParts>
  <Company>Net-a-porter.com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Daryn Holmes</dc:creator>
  <cp:lastModifiedBy>Daryn Holmes</cp:lastModifiedBy>
  <cp:revision>55</cp:revision>
  <dcterms:created xsi:type="dcterms:W3CDTF">2015-06-25T14:25:37Z</dcterms:created>
  <dcterms:modified xsi:type="dcterms:W3CDTF">2015-07-01T13:03:00Z</dcterms:modified>
</cp:coreProperties>
</file>

<file path=docProps/thumbnail.jpeg>
</file>